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  <p:embeddedFont>
      <p:font typeface="Open Sans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italic.fntdata"/><Relationship Id="rId30" Type="http://schemas.openxmlformats.org/officeDocument/2006/relationships/font" Target="fonts/OpenSans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Open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e8d3ef01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e8d3ef01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e8d3ef01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7e8d3ef01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e8d3ef01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e8d3ef01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cd4606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cd4606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e8d3ef01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e8d3ef01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dcd46069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dcd46069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e54e53ae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e54e53ae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e54e53ae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e54e53ae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e54e53ae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e54e53ae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e54e53ae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e54e53ae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e8d3ef0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e8d3ef0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e8d3ef01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7e8d3ef01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en.wikipedia.org/wiki/Microframework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Google Shape;136;p17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Flask Tutorial</a:t>
            </a:r>
            <a:endParaRPr/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Prerequisites: Basic Python, SQL, html/html5, DB Handling, CSS/Bootstrap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Mobile View" id="140" name="Google Shape;140;p17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/>
        </p:nvSpPr>
        <p:spPr>
          <a:xfrm>
            <a:off x="0" y="855375"/>
            <a:ext cx="9144000" cy="42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B2"/>
                </a:solidFill>
                <a:highlight>
                  <a:srgbClr val="FFFFFF"/>
                </a:highlight>
              </a:rPr>
              <a:t>@app.route</a:t>
            </a:r>
            <a:r>
              <a:rPr lang="en" sz="2000">
                <a:highlight>
                  <a:srgbClr val="FFFFFF"/>
                </a:highlight>
              </a:rPr>
              <a:t>(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'/updatedata'</a:t>
            </a:r>
            <a:r>
              <a:rPr lang="en" sz="2000">
                <a:highlight>
                  <a:srgbClr val="FFFFFF"/>
                </a:highlight>
              </a:rPr>
              <a:t>, </a:t>
            </a:r>
            <a:r>
              <a:rPr lang="en" sz="2000">
                <a:solidFill>
                  <a:srgbClr val="660099"/>
                </a:solidFill>
                <a:highlight>
                  <a:srgbClr val="FFFFFF"/>
                </a:highlight>
              </a:rPr>
              <a:t>methods</a:t>
            </a:r>
            <a:r>
              <a:rPr lang="en" sz="2000">
                <a:highlight>
                  <a:srgbClr val="FFFFFF"/>
                </a:highlight>
              </a:rPr>
              <a:t>=[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'GET'</a:t>
            </a:r>
            <a:r>
              <a:rPr lang="en" sz="2000">
                <a:highlight>
                  <a:srgbClr val="FFFFFF"/>
                </a:highlight>
              </a:rPr>
              <a:t>, 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'POST'</a:t>
            </a:r>
            <a:r>
              <a:rPr lang="en" sz="2000">
                <a:highlight>
                  <a:srgbClr val="FFFFFF"/>
                </a:highlight>
              </a:rPr>
              <a:t>])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80"/>
                </a:solidFill>
                <a:highlight>
                  <a:srgbClr val="FFFFFF"/>
                </a:highlight>
              </a:rPr>
              <a:t>def </a:t>
            </a:r>
            <a:r>
              <a:rPr lang="en" sz="2000">
                <a:highlight>
                  <a:srgbClr val="FFFFFF"/>
                </a:highlight>
              </a:rPr>
              <a:t>update():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</a:t>
            </a:r>
            <a:r>
              <a:rPr b="1" lang="en" sz="2000">
                <a:solidFill>
                  <a:srgbClr val="000080"/>
                </a:solidFill>
                <a:highlight>
                  <a:srgbClr val="FFFFFF"/>
                </a:highlight>
              </a:rPr>
              <a:t>if </a:t>
            </a:r>
            <a:r>
              <a:rPr lang="en" sz="2000">
                <a:highlight>
                  <a:srgbClr val="FFFFFF"/>
                </a:highlight>
              </a:rPr>
              <a:t>request.method == 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"POST"</a:t>
            </a:r>
            <a:r>
              <a:rPr lang="en" sz="2000">
                <a:highlight>
                  <a:srgbClr val="FFFFFF"/>
                </a:highlight>
              </a:rPr>
              <a:t>: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details = request.form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</a:t>
            </a:r>
            <a:r>
              <a:rPr lang="en" sz="2000">
                <a:highlight>
                  <a:schemeClr val="lt1"/>
                </a:highlight>
              </a:rPr>
              <a:t>studentid</a:t>
            </a:r>
            <a:r>
              <a:rPr lang="en" sz="2000">
                <a:highlight>
                  <a:srgbClr val="FFFFFF"/>
                </a:highlight>
              </a:rPr>
              <a:t> = details[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'stuid'</a:t>
            </a:r>
            <a:r>
              <a:rPr lang="en" sz="2000">
                <a:highlight>
                  <a:srgbClr val="FFFFFF"/>
                </a:highlight>
              </a:rPr>
              <a:t>]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cur = mysql.connection.cursor()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cur.execute(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"UPDATE students SET gpa = '3.85' WHERE studentId = '" </a:t>
            </a:r>
            <a:r>
              <a:rPr lang="en" sz="2000">
                <a:highlight>
                  <a:srgbClr val="FFFFFF"/>
                </a:highlight>
              </a:rPr>
              <a:t>+ studentid + 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"'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"</a:t>
            </a:r>
            <a:r>
              <a:rPr lang="en" sz="2000">
                <a:highlight>
                  <a:srgbClr val="FFFFFF"/>
                </a:highlight>
              </a:rPr>
              <a:t>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mysql.connection.commit()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cur.close()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</a:t>
            </a:r>
            <a:r>
              <a:rPr b="1" lang="en" sz="2000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'success'</a:t>
            </a:r>
            <a:endParaRPr b="1" sz="2000">
              <a:solidFill>
                <a:srgbClr val="00808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   </a:t>
            </a:r>
            <a:r>
              <a:rPr b="1" lang="en" sz="2000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en" sz="2000">
                <a:highlight>
                  <a:srgbClr val="FFFFFF"/>
                </a:highlight>
              </a:rPr>
              <a:t>render_template(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'index.html'</a:t>
            </a:r>
            <a:r>
              <a:rPr lang="en" sz="2000">
                <a:highlight>
                  <a:srgbClr val="FFFFFF"/>
                </a:highlight>
              </a:rPr>
              <a:t>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B2"/>
              </a:solidFill>
              <a:highlight>
                <a:srgbClr val="FFFFFF"/>
              </a:highlight>
            </a:endParaRPr>
          </a:p>
        </p:txBody>
      </p:sp>
      <p:sp>
        <p:nvSpPr>
          <p:cNvPr id="202" name="Google Shape;202;p26"/>
          <p:cNvSpPr txBox="1"/>
          <p:nvPr/>
        </p:nvSpPr>
        <p:spPr>
          <a:xfrm>
            <a:off x="148400" y="139050"/>
            <a:ext cx="88308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latin typeface="Open Sans"/>
                <a:ea typeface="Open Sans"/>
                <a:cs typeface="Open Sans"/>
                <a:sym typeface="Open Sans"/>
              </a:rPr>
              <a:t>Updat</a:t>
            </a:r>
            <a:r>
              <a:rPr b="1" lang="en" sz="3800">
                <a:latin typeface="Open Sans"/>
                <a:ea typeface="Open Sans"/>
                <a:cs typeface="Open Sans"/>
                <a:sym typeface="Open Sans"/>
              </a:rPr>
              <a:t>ing Data(Update Query)</a:t>
            </a:r>
            <a:endParaRPr b="1" sz="3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 txBox="1"/>
          <p:nvPr/>
        </p:nvSpPr>
        <p:spPr>
          <a:xfrm>
            <a:off x="0" y="855375"/>
            <a:ext cx="9144000" cy="42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B2"/>
                </a:solidFill>
                <a:highlight>
                  <a:srgbClr val="FFFFFF"/>
                </a:highlight>
              </a:rPr>
              <a:t>@app.route</a:t>
            </a:r>
            <a:r>
              <a:rPr lang="en" sz="2200">
                <a:highlight>
                  <a:srgbClr val="FFFFFF"/>
                </a:highlight>
              </a:rPr>
              <a:t>(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</a:rPr>
              <a:t>'/deletedata'</a:t>
            </a:r>
            <a:r>
              <a:rPr lang="en" sz="2200">
                <a:highlight>
                  <a:srgbClr val="FFFFFF"/>
                </a:highlight>
              </a:rPr>
              <a:t>, </a:t>
            </a:r>
            <a:r>
              <a:rPr lang="en" sz="2200">
                <a:solidFill>
                  <a:srgbClr val="660099"/>
                </a:solidFill>
                <a:highlight>
                  <a:srgbClr val="FFFFFF"/>
                </a:highlight>
              </a:rPr>
              <a:t>methods</a:t>
            </a:r>
            <a:r>
              <a:rPr lang="en" sz="2200">
                <a:highlight>
                  <a:srgbClr val="FFFFFF"/>
                </a:highlight>
              </a:rPr>
              <a:t>=[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</a:rPr>
              <a:t>'GET'</a:t>
            </a:r>
            <a:r>
              <a:rPr lang="en" sz="2200">
                <a:highlight>
                  <a:srgbClr val="FFFFFF"/>
                </a:highlight>
              </a:rPr>
              <a:t>, 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</a:rPr>
              <a:t>'POST'</a:t>
            </a:r>
            <a:r>
              <a:rPr lang="en" sz="2200">
                <a:highlight>
                  <a:srgbClr val="FFFFFF"/>
                </a:highlight>
              </a:rPr>
              <a:t>])</a:t>
            </a:r>
            <a:endParaRPr sz="2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80"/>
                </a:solidFill>
                <a:highlight>
                  <a:srgbClr val="FFFFFF"/>
                </a:highlight>
              </a:rPr>
              <a:t>def </a:t>
            </a:r>
            <a:r>
              <a:rPr lang="en" sz="2200">
                <a:highlight>
                  <a:srgbClr val="FFFFFF"/>
                </a:highlight>
              </a:rPr>
              <a:t>delete():</a:t>
            </a:r>
            <a:endParaRPr sz="2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</a:rPr>
              <a:t>   </a:t>
            </a:r>
            <a:r>
              <a:rPr b="1" lang="en" sz="2200">
                <a:solidFill>
                  <a:srgbClr val="000080"/>
                </a:solidFill>
                <a:highlight>
                  <a:srgbClr val="FFFFFF"/>
                </a:highlight>
              </a:rPr>
              <a:t>if </a:t>
            </a:r>
            <a:r>
              <a:rPr lang="en" sz="2200">
                <a:highlight>
                  <a:srgbClr val="FFFFFF"/>
                </a:highlight>
              </a:rPr>
              <a:t>request.method == 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</a:rPr>
              <a:t>"POST"</a:t>
            </a:r>
            <a:r>
              <a:rPr lang="en" sz="2200">
                <a:highlight>
                  <a:srgbClr val="FFFFFF"/>
                </a:highlight>
              </a:rPr>
              <a:t>:</a:t>
            </a:r>
            <a:endParaRPr sz="2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</a:rPr>
              <a:t>       details = request.form</a:t>
            </a:r>
            <a:endParaRPr sz="2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</a:rPr>
              <a:t>       </a:t>
            </a:r>
            <a:r>
              <a:rPr lang="en" sz="2000">
                <a:highlight>
                  <a:schemeClr val="lt1"/>
                </a:highlight>
              </a:rPr>
              <a:t>studentid</a:t>
            </a:r>
            <a:r>
              <a:rPr lang="en" sz="2200">
                <a:highlight>
                  <a:srgbClr val="FFFFFF"/>
                </a:highlight>
              </a:rPr>
              <a:t> = details[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</a:rPr>
              <a:t>'stuid'</a:t>
            </a:r>
            <a:r>
              <a:rPr lang="en" sz="2200">
                <a:highlight>
                  <a:srgbClr val="FFFFFF"/>
                </a:highlight>
              </a:rPr>
              <a:t>]</a:t>
            </a:r>
            <a:endParaRPr sz="2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</a:rPr>
              <a:t>       cur = mysql.connection.cursor()</a:t>
            </a:r>
            <a:endParaRPr sz="2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</a:rPr>
              <a:t>       </a:t>
            </a:r>
            <a:r>
              <a:rPr lang="en" sz="2000">
                <a:highlight>
                  <a:srgbClr val="FFFFFF"/>
                </a:highlight>
              </a:rPr>
              <a:t>cur.execute(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"DELETE FROM students WHERE StudentId = '" </a:t>
            </a:r>
            <a:r>
              <a:rPr lang="en" sz="2000">
                <a:highlight>
                  <a:srgbClr val="FFFFFF"/>
                </a:highlight>
              </a:rPr>
              <a:t>+ studentid + 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"'"</a:t>
            </a:r>
            <a:r>
              <a:rPr lang="en" sz="2000">
                <a:highlight>
                  <a:srgbClr val="FFFFFF"/>
                </a:highlight>
              </a:rPr>
              <a:t>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</a:rPr>
              <a:t>       mysql.connection.commit()</a:t>
            </a:r>
            <a:endParaRPr sz="2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</a:rPr>
              <a:t>       cur.close()</a:t>
            </a:r>
            <a:endParaRPr sz="2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</a:rPr>
              <a:t>       </a:t>
            </a:r>
            <a:r>
              <a:rPr b="1" lang="en" sz="2200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</a:rPr>
              <a:t>'success'</a:t>
            </a:r>
            <a:endParaRPr b="1" sz="2200">
              <a:solidFill>
                <a:srgbClr val="00808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</a:rPr>
              <a:t>   </a:t>
            </a:r>
            <a:r>
              <a:rPr b="1" lang="en" sz="2200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en" sz="2200">
                <a:highlight>
                  <a:srgbClr val="FFFFFF"/>
                </a:highlight>
              </a:rPr>
              <a:t>render_template(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</a:rPr>
              <a:t>'index.html'</a:t>
            </a:r>
            <a:r>
              <a:rPr lang="en" sz="2200">
                <a:highlight>
                  <a:srgbClr val="FFFFFF"/>
                </a:highlight>
              </a:rPr>
              <a:t>)</a:t>
            </a:r>
            <a:endParaRPr sz="2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B2"/>
              </a:solidFill>
              <a:highlight>
                <a:srgbClr val="FFFFFF"/>
              </a:highlight>
            </a:endParaRPr>
          </a:p>
        </p:txBody>
      </p:sp>
      <p:sp>
        <p:nvSpPr>
          <p:cNvPr id="208" name="Google Shape;208;p27"/>
          <p:cNvSpPr txBox="1"/>
          <p:nvPr/>
        </p:nvSpPr>
        <p:spPr>
          <a:xfrm>
            <a:off x="148400" y="139050"/>
            <a:ext cx="88308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latin typeface="Open Sans"/>
                <a:ea typeface="Open Sans"/>
                <a:cs typeface="Open Sans"/>
                <a:sym typeface="Open Sans"/>
              </a:rPr>
              <a:t>Deleting</a:t>
            </a:r>
            <a:r>
              <a:rPr b="1" lang="en" sz="3800">
                <a:latin typeface="Open Sans"/>
                <a:ea typeface="Open Sans"/>
                <a:cs typeface="Open Sans"/>
                <a:sym typeface="Open Sans"/>
              </a:rPr>
              <a:t> Data(Delete Query)</a:t>
            </a:r>
            <a:endParaRPr b="1" sz="3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/>
        </p:nvSpPr>
        <p:spPr>
          <a:xfrm>
            <a:off x="0" y="954525"/>
            <a:ext cx="8988000" cy="41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&lt;!DOCTYPE </a:t>
            </a:r>
            <a:r>
              <a:rPr b="1" lang="en" sz="2200">
                <a:solidFill>
                  <a:srgbClr val="0000FF"/>
                </a:solidFill>
              </a:rPr>
              <a:t>html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&lt;</a:t>
            </a:r>
            <a:r>
              <a:rPr b="1" lang="en" sz="2200">
                <a:solidFill>
                  <a:srgbClr val="000080"/>
                </a:solidFill>
              </a:rPr>
              <a:t>HTML </a:t>
            </a:r>
            <a:r>
              <a:rPr b="1" lang="en" sz="2200">
                <a:solidFill>
                  <a:srgbClr val="0000FF"/>
                </a:solidFill>
              </a:rPr>
              <a:t>lang</a:t>
            </a:r>
            <a:r>
              <a:rPr b="1" lang="en" sz="2200">
                <a:solidFill>
                  <a:srgbClr val="008000"/>
                </a:solidFill>
              </a:rPr>
              <a:t>="en"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&lt;</a:t>
            </a:r>
            <a:r>
              <a:rPr b="1" lang="en" sz="2200">
                <a:solidFill>
                  <a:srgbClr val="000080"/>
                </a:solidFill>
              </a:rPr>
              <a:t>BODY </a:t>
            </a:r>
            <a:r>
              <a:rPr b="1" lang="en" sz="2200">
                <a:solidFill>
                  <a:srgbClr val="0000FF"/>
                </a:solidFill>
              </a:rPr>
              <a:t>bgcolor</a:t>
            </a:r>
            <a:r>
              <a:rPr b="1" lang="en" sz="2200">
                <a:solidFill>
                  <a:srgbClr val="008000"/>
                </a:solidFill>
              </a:rPr>
              <a:t>="#add8e6"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&lt;</a:t>
            </a:r>
            <a:r>
              <a:rPr b="1" lang="en" sz="2200">
                <a:solidFill>
                  <a:srgbClr val="000080"/>
                </a:solidFill>
              </a:rPr>
              <a:t>form </a:t>
            </a:r>
            <a:r>
              <a:rPr b="1" lang="en" sz="2200">
                <a:solidFill>
                  <a:srgbClr val="0000FF"/>
                </a:solidFill>
              </a:rPr>
              <a:t>method</a:t>
            </a:r>
            <a:r>
              <a:rPr b="1" lang="en" sz="2200">
                <a:solidFill>
                  <a:srgbClr val="008000"/>
                </a:solidFill>
              </a:rPr>
              <a:t>="POST" </a:t>
            </a:r>
            <a:r>
              <a:rPr b="1" lang="en" sz="2200">
                <a:solidFill>
                  <a:srgbClr val="0000FF"/>
                </a:solidFill>
              </a:rPr>
              <a:t>action</a:t>
            </a:r>
            <a:r>
              <a:rPr b="1" lang="en" sz="2200">
                <a:solidFill>
                  <a:srgbClr val="008000"/>
                </a:solidFill>
              </a:rPr>
              <a:t>="/deletedata"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   &lt;</a:t>
            </a:r>
            <a:r>
              <a:rPr b="1" lang="en" sz="2200">
                <a:solidFill>
                  <a:srgbClr val="000080"/>
                </a:solidFill>
              </a:rPr>
              <a:t>center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   &lt;</a:t>
            </a:r>
            <a:r>
              <a:rPr b="1" lang="en" sz="2200">
                <a:solidFill>
                  <a:srgbClr val="000080"/>
                </a:solidFill>
              </a:rPr>
              <a:t>H1</a:t>
            </a:r>
            <a:r>
              <a:rPr lang="en" sz="2200"/>
              <a:t>&gt;Enter StudentId to delete: &lt;/</a:t>
            </a:r>
            <a:r>
              <a:rPr b="1" lang="en" sz="2200">
                <a:solidFill>
                  <a:srgbClr val="000080"/>
                </a:solidFill>
              </a:rPr>
              <a:t>H1</a:t>
            </a:r>
            <a:r>
              <a:rPr lang="en" sz="2200"/>
              <a:t>&gt; &lt;</a:t>
            </a:r>
            <a:r>
              <a:rPr b="1" lang="en" sz="2200">
                <a:solidFill>
                  <a:srgbClr val="000080"/>
                </a:solidFill>
              </a:rPr>
              <a:t>br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   StudentId: &lt;</a:t>
            </a:r>
            <a:r>
              <a:rPr b="1" lang="en" sz="2200">
                <a:solidFill>
                  <a:srgbClr val="000080"/>
                </a:solidFill>
              </a:rPr>
              <a:t>input </a:t>
            </a:r>
            <a:r>
              <a:rPr b="1" lang="en" sz="2200">
                <a:solidFill>
                  <a:srgbClr val="0000FF"/>
                </a:solidFill>
              </a:rPr>
              <a:t>type </a:t>
            </a:r>
            <a:r>
              <a:rPr b="1" lang="en" sz="2200">
                <a:solidFill>
                  <a:srgbClr val="008000"/>
                </a:solidFill>
              </a:rPr>
              <a:t>= "text" </a:t>
            </a:r>
            <a:r>
              <a:rPr b="1" lang="en" sz="2200">
                <a:solidFill>
                  <a:srgbClr val="0000FF"/>
                </a:solidFill>
              </a:rPr>
              <a:t>name</a:t>
            </a:r>
            <a:r>
              <a:rPr b="1" lang="en" sz="2200">
                <a:solidFill>
                  <a:srgbClr val="008000"/>
                </a:solidFill>
              </a:rPr>
              <a:t>= "stuid" </a:t>
            </a:r>
            <a:r>
              <a:rPr lang="en" sz="2200"/>
              <a:t>/&gt; &lt;</a:t>
            </a:r>
            <a:r>
              <a:rPr b="1" lang="en" sz="2200">
                <a:solidFill>
                  <a:srgbClr val="000080"/>
                </a:solidFill>
              </a:rPr>
              <a:t>br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   &lt;</a:t>
            </a:r>
            <a:r>
              <a:rPr b="1" lang="en" sz="2200">
                <a:solidFill>
                  <a:srgbClr val="000080"/>
                </a:solidFill>
              </a:rPr>
              <a:t>input </a:t>
            </a:r>
            <a:r>
              <a:rPr b="1" lang="en" sz="2200">
                <a:solidFill>
                  <a:srgbClr val="0000FF"/>
                </a:solidFill>
              </a:rPr>
              <a:t>type </a:t>
            </a:r>
            <a:r>
              <a:rPr b="1" lang="en" sz="2200">
                <a:solidFill>
                  <a:srgbClr val="008000"/>
                </a:solidFill>
              </a:rPr>
              <a:t>= "submit"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   &lt;/</a:t>
            </a:r>
            <a:r>
              <a:rPr b="1" lang="en" sz="2200">
                <a:solidFill>
                  <a:srgbClr val="000080"/>
                </a:solidFill>
              </a:rPr>
              <a:t>center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&lt;/</a:t>
            </a:r>
            <a:r>
              <a:rPr b="1" lang="en" sz="2200">
                <a:solidFill>
                  <a:srgbClr val="000080"/>
                </a:solidFill>
              </a:rPr>
              <a:t>form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&lt;/</a:t>
            </a:r>
            <a:r>
              <a:rPr b="1" lang="en" sz="2200">
                <a:solidFill>
                  <a:srgbClr val="000080"/>
                </a:solidFill>
              </a:rPr>
              <a:t>BODY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&lt;/</a:t>
            </a:r>
            <a:r>
              <a:rPr b="1" lang="en" sz="2200">
                <a:solidFill>
                  <a:srgbClr val="000080"/>
                </a:solidFill>
              </a:rPr>
              <a:t>HTML</a:t>
            </a:r>
            <a:r>
              <a:rPr lang="en" sz="2200"/>
              <a:t>&gt;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14" name="Google Shape;214;p28"/>
          <p:cNvSpPr txBox="1"/>
          <p:nvPr/>
        </p:nvSpPr>
        <p:spPr>
          <a:xfrm>
            <a:off x="172025" y="91425"/>
            <a:ext cx="8916600" cy="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Form with route to take input and to take action</a:t>
            </a:r>
            <a:endParaRPr sz="3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727650" y="5255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Display passed data using Jinja</a:t>
            </a:r>
            <a:endParaRPr/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321225" y="1256725"/>
            <a:ext cx="8293800" cy="36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&lt;!DOCTYPE </a:t>
            </a:r>
            <a:r>
              <a:rPr b="1" lang="en" sz="24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html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b="1" lang="en" sz="2400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html </a:t>
            </a:r>
            <a:r>
              <a:rPr b="1" lang="en" sz="24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lang</a:t>
            </a:r>
            <a:r>
              <a:rPr b="1" lang="en" sz="2400">
                <a:solidFill>
                  <a:srgbClr val="008000"/>
                </a:solidFill>
                <a:latin typeface="Arial"/>
                <a:ea typeface="Arial"/>
                <a:cs typeface="Arial"/>
                <a:sym typeface="Arial"/>
              </a:rPr>
              <a:t>="en"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b="1" lang="en" sz="2400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head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b="1" lang="en" sz="2400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meta </a:t>
            </a:r>
            <a:r>
              <a:rPr b="1" lang="en" sz="24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charset</a:t>
            </a:r>
            <a:r>
              <a:rPr b="1" lang="en" sz="2400">
                <a:solidFill>
                  <a:srgbClr val="008000"/>
                </a:solidFill>
                <a:latin typeface="Arial"/>
                <a:ea typeface="Arial"/>
                <a:cs typeface="Arial"/>
                <a:sym typeface="Arial"/>
              </a:rPr>
              <a:t>="UTF-8"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&lt;</a:t>
            </a:r>
            <a:r>
              <a:rPr b="1" lang="en" sz="2400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&gt;Query 3&lt;/</a:t>
            </a:r>
            <a:r>
              <a:rPr b="1" lang="en" sz="2400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&lt;/</a:t>
            </a:r>
            <a:r>
              <a:rPr b="1" lang="en" sz="2400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head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b="1" lang="en" sz="2400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body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{{ </a:t>
            </a:r>
            <a:r>
              <a:rPr b="1" lang="en" sz="24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result 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}}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&lt;/</a:t>
            </a:r>
            <a:r>
              <a:rPr b="1" lang="en" sz="2400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body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&gt;						*Useful for Select Query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&lt;/</a:t>
            </a:r>
            <a:r>
              <a:rPr b="1" lang="en" sz="2400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html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&gt;  					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                       </a:t>
            </a:r>
            <a:endParaRPr sz="2200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1" name="Google Shape;221;p29"/>
          <p:cNvCxnSpPr/>
          <p:nvPr/>
        </p:nvCxnSpPr>
        <p:spPr>
          <a:xfrm flipH="1" rot="10800000">
            <a:off x="1947950" y="3449950"/>
            <a:ext cx="2655900" cy="71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2" name="Google Shape;222;p29"/>
          <p:cNvSpPr txBox="1"/>
          <p:nvPr/>
        </p:nvSpPr>
        <p:spPr>
          <a:xfrm>
            <a:off x="4683350" y="3191300"/>
            <a:ext cx="29223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pen Sans"/>
                <a:ea typeface="Open Sans"/>
                <a:cs typeface="Open Sans"/>
                <a:sym typeface="Open Sans"/>
              </a:rPr>
              <a:t>Jinja Implementation</a:t>
            </a:r>
            <a:endParaRPr b="1" sz="2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/>
        </p:nvSpPr>
        <p:spPr>
          <a:xfrm>
            <a:off x="672225" y="361550"/>
            <a:ext cx="7569300" cy="7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EFEFEF"/>
                </a:solidFill>
              </a:rPr>
              <a:t>Tips and Hints</a:t>
            </a:r>
            <a:endParaRPr sz="3800">
              <a:solidFill>
                <a:srgbClr val="EFEFEF"/>
              </a:solidFill>
            </a:endParaRPr>
          </a:p>
        </p:txBody>
      </p:sp>
      <p:sp>
        <p:nvSpPr>
          <p:cNvPr id="228" name="Google Shape;228;p30"/>
          <p:cNvSpPr txBox="1"/>
          <p:nvPr>
            <p:ph type="title"/>
          </p:nvPr>
        </p:nvSpPr>
        <p:spPr>
          <a:xfrm>
            <a:off x="729450" y="1322450"/>
            <a:ext cx="7688400" cy="3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b="0" lang="en" sz="2400">
                <a:latin typeface="Arial"/>
                <a:ea typeface="Arial"/>
                <a:cs typeface="Arial"/>
                <a:sym typeface="Arial"/>
              </a:rPr>
              <a:t>There are multiple ways to use DB with flask, you can find those on internet.</a:t>
            </a:r>
            <a:endParaRPr b="0" sz="24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b="0" lang="en" sz="2400">
                <a:latin typeface="Arial"/>
                <a:ea typeface="Arial"/>
                <a:cs typeface="Arial"/>
                <a:sym typeface="Arial"/>
              </a:rPr>
              <a:t>If you are not able to understand this you can always try other methods.</a:t>
            </a:r>
            <a:endParaRPr b="0" sz="24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b="0"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Two or more tables can be joined in SQL queries and committing them into the connection. </a:t>
            </a:r>
            <a:endParaRPr b="0"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b="0" lang="en" sz="2400">
                <a:latin typeface="Arial"/>
                <a:ea typeface="Arial"/>
                <a:cs typeface="Arial"/>
                <a:sym typeface="Arial"/>
              </a:rPr>
              <a:t>Try to use pycharm ide, its professional version is free on your student Email id</a:t>
            </a:r>
            <a:endParaRPr b="0" sz="2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Google Shape;146;p18"/>
          <p:cNvSpPr txBox="1"/>
          <p:nvPr>
            <p:ph idx="4294967295" type="subTitle"/>
          </p:nvPr>
        </p:nvSpPr>
        <p:spPr>
          <a:xfrm>
            <a:off x="3589350" y="398850"/>
            <a:ext cx="4447500" cy="45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What is Python Flask and Why use Python Flask?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What do you need?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Your first Flask-enabled page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Creating Database connection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Fetching data (Select Query)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Adding Data (Insert Query)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Updating Data (Update Query)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Delete Data (Delete Query)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Closing database connection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Tips and Hints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31200" y="428495"/>
            <a:ext cx="90816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What is Python Flask and Why use Python Flask?</a:t>
            </a:r>
            <a:endParaRPr/>
          </a:p>
        </p:txBody>
      </p:sp>
      <p:sp>
        <p:nvSpPr>
          <p:cNvPr id="152" name="Google Shape;152;p19"/>
          <p:cNvSpPr txBox="1"/>
          <p:nvPr>
            <p:ph idx="1" type="body"/>
          </p:nvPr>
        </p:nvSpPr>
        <p:spPr>
          <a:xfrm>
            <a:off x="70050" y="1406475"/>
            <a:ext cx="9003900" cy="35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"/>
              <a:buChar char="●"/>
            </a:pP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Flask is a web framework. This means flask provides you with tools, libraries and technologies that allow you to build a web application. This web application can be some web pages, a blog, a wiki or go as big as a web-based a commercial website.</a:t>
            </a:r>
            <a:endParaRPr sz="20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"/>
              <a:buChar char="●"/>
            </a:pP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Its written in Python. It is classified as a microfram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/>
              </a:rPr>
              <a:t>ework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 because it does not require particular tools or libraries. It has no database abstraction layer, form validation etc.</a:t>
            </a:r>
            <a:endParaRPr sz="20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"/>
              <a:buChar char="●"/>
            </a:pPr>
            <a:r>
              <a:rPr lang="en" sz="2000">
                <a:solidFill>
                  <a:srgbClr val="000000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Jinja2 is a full-featured template engine for Python. It has full unicode support, an optional integrated sandboxed execution environment, widely used.</a:t>
            </a:r>
            <a:endParaRPr sz="20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9999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188" y="780000"/>
            <a:ext cx="8961624" cy="423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0"/>
          <p:cNvSpPr txBox="1"/>
          <p:nvPr/>
        </p:nvSpPr>
        <p:spPr>
          <a:xfrm>
            <a:off x="182375" y="139950"/>
            <a:ext cx="87825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Lato"/>
                <a:ea typeface="Lato"/>
                <a:cs typeface="Lato"/>
                <a:sym typeface="Lato"/>
              </a:rPr>
              <a:t>What do you need ?</a:t>
            </a:r>
            <a:endParaRPr b="1" sz="3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50" y="606500"/>
            <a:ext cx="8882352" cy="448957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 txBox="1"/>
          <p:nvPr/>
        </p:nvSpPr>
        <p:spPr>
          <a:xfrm>
            <a:off x="275675" y="0"/>
            <a:ext cx="8478900" cy="5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Lato"/>
                <a:ea typeface="Lato"/>
                <a:cs typeface="Lato"/>
                <a:sym typeface="Lato"/>
              </a:rPr>
              <a:t>Install PyCharm and start new Flask Project</a:t>
            </a:r>
            <a:endParaRPr b="1" sz="3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152400" y="70675"/>
            <a:ext cx="88008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Flask project page with initial route </a:t>
            </a:r>
            <a:endParaRPr/>
          </a:p>
        </p:txBody>
      </p:sp>
      <p:pic>
        <p:nvPicPr>
          <p:cNvPr id="170" name="Google Shape;170;p22"/>
          <p:cNvPicPr preferRelativeResize="0"/>
          <p:nvPr/>
        </p:nvPicPr>
        <p:blipFill rotWithShape="1">
          <a:blip r:embed="rId3">
            <a:alphaModFix/>
          </a:blip>
          <a:srcRect b="0" l="0" r="0" t="-1926"/>
          <a:stretch/>
        </p:blipFill>
        <p:spPr>
          <a:xfrm>
            <a:off x="152400" y="653150"/>
            <a:ext cx="8800752" cy="443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/>
        </p:nvSpPr>
        <p:spPr>
          <a:xfrm>
            <a:off x="322325" y="758175"/>
            <a:ext cx="5691600" cy="42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8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from </a:t>
            </a: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flask_mysqldb </a:t>
            </a:r>
            <a:r>
              <a:rPr b="1" lang="en" sz="2200">
                <a:solidFill>
                  <a:srgbClr val="00008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import </a:t>
            </a: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MySQL</a:t>
            </a:r>
            <a:endParaRPr sz="2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app = Flask(__name__)</a:t>
            </a:r>
            <a:endParaRPr sz="2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						&lt;name&gt;.uta.cloud</a:t>
            </a:r>
            <a:endParaRPr sz="2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app.config[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'MYSQL_HOST'</a:t>
            </a: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] = 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'localhost'</a:t>
            </a:r>
            <a:endParaRPr b="1" sz="2200">
              <a:solidFill>
                <a:srgbClr val="00808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app.config[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'MYSQL_USER'</a:t>
            </a: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] = 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'root'</a:t>
            </a:r>
            <a:endParaRPr b="1" sz="2200">
              <a:solidFill>
                <a:srgbClr val="00808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app.config[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'MYSQL_PASSWORD'</a:t>
            </a: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] = 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'test'</a:t>
            </a:r>
            <a:endParaRPr b="1" sz="2200">
              <a:solidFill>
                <a:srgbClr val="00808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app.config[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'MYSQL_DB'</a:t>
            </a: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] = </a:t>
            </a:r>
            <a:r>
              <a:rPr b="1" lang="en" sz="2200">
                <a:solidFill>
                  <a:srgbClr val="00808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'&lt;DbName&gt;'</a:t>
            </a:r>
            <a:endParaRPr b="1" sz="2200">
              <a:solidFill>
                <a:srgbClr val="00808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0808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mysql = MySQL(app)</a:t>
            </a:r>
            <a:endParaRPr sz="2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23"/>
          <p:cNvSpPr txBox="1"/>
          <p:nvPr/>
        </p:nvSpPr>
        <p:spPr>
          <a:xfrm>
            <a:off x="415625" y="69975"/>
            <a:ext cx="8246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Lato"/>
                <a:ea typeface="Lato"/>
                <a:cs typeface="Lato"/>
                <a:sym typeface="Lato"/>
              </a:rPr>
              <a:t>Database Connection</a:t>
            </a:r>
            <a:endParaRPr b="1" sz="3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7" name="Google Shape;177;p23"/>
          <p:cNvCxnSpPr/>
          <p:nvPr/>
        </p:nvCxnSpPr>
        <p:spPr>
          <a:xfrm flipH="1" rot="10800000">
            <a:off x="4975975" y="1047775"/>
            <a:ext cx="1458000" cy="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23"/>
          <p:cNvCxnSpPr/>
          <p:nvPr/>
        </p:nvCxnSpPr>
        <p:spPr>
          <a:xfrm flipH="1" rot="10800000">
            <a:off x="5407525" y="2389075"/>
            <a:ext cx="933000" cy="1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" name="Google Shape;179;p23"/>
          <p:cNvCxnSpPr/>
          <p:nvPr/>
        </p:nvCxnSpPr>
        <p:spPr>
          <a:xfrm flipH="1" rot="10800000">
            <a:off x="4929325" y="2692275"/>
            <a:ext cx="1434600" cy="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0" name="Google Shape;180;p23"/>
          <p:cNvCxnSpPr/>
          <p:nvPr/>
        </p:nvCxnSpPr>
        <p:spPr>
          <a:xfrm>
            <a:off x="5582675" y="3054913"/>
            <a:ext cx="71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" name="Google Shape;181;p23"/>
          <p:cNvCxnSpPr/>
          <p:nvPr/>
        </p:nvCxnSpPr>
        <p:spPr>
          <a:xfrm flipH="1" rot="10800000">
            <a:off x="5325875" y="3403750"/>
            <a:ext cx="1143000" cy="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" name="Google Shape;182;p23"/>
          <p:cNvSpPr txBox="1"/>
          <p:nvPr/>
        </p:nvSpPr>
        <p:spPr>
          <a:xfrm>
            <a:off x="6608825" y="931275"/>
            <a:ext cx="2250900" cy="4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Import MySQL plugin from Flask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Give HostName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Give UserName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Enter Password for DB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Enter Project Name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Making the connection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3" name="Google Shape;183;p23"/>
          <p:cNvCxnSpPr/>
          <p:nvPr/>
        </p:nvCxnSpPr>
        <p:spPr>
          <a:xfrm flipH="1" rot="10800000">
            <a:off x="3063200" y="3998750"/>
            <a:ext cx="3370800" cy="5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" name="Google Shape;184;p23"/>
          <p:cNvCxnSpPr/>
          <p:nvPr/>
        </p:nvCxnSpPr>
        <p:spPr>
          <a:xfrm rot="10800000">
            <a:off x="4532775" y="1901200"/>
            <a:ext cx="0" cy="25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 txBox="1"/>
          <p:nvPr/>
        </p:nvSpPr>
        <p:spPr>
          <a:xfrm>
            <a:off x="0" y="832050"/>
            <a:ext cx="9144000" cy="42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B2"/>
                </a:solidFill>
                <a:highlight>
                  <a:srgbClr val="FFFFFF"/>
                </a:highlight>
              </a:rPr>
              <a:t>@app.route</a:t>
            </a:r>
            <a:r>
              <a:rPr lang="en" sz="2000">
                <a:highlight>
                  <a:srgbClr val="FFFFFF"/>
                </a:highlight>
              </a:rPr>
              <a:t>(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'/fetchdata'</a:t>
            </a:r>
            <a:r>
              <a:rPr lang="en" sz="2000">
                <a:highlight>
                  <a:srgbClr val="FFFFFF"/>
                </a:highlight>
              </a:rPr>
              <a:t>, </a:t>
            </a:r>
            <a:r>
              <a:rPr lang="en" sz="2000">
                <a:solidFill>
                  <a:srgbClr val="660099"/>
                </a:solidFill>
                <a:highlight>
                  <a:srgbClr val="FFFFFF"/>
                </a:highlight>
              </a:rPr>
              <a:t>methods</a:t>
            </a:r>
            <a:r>
              <a:rPr lang="en" sz="2000">
                <a:highlight>
                  <a:srgbClr val="FFFFFF"/>
                </a:highlight>
              </a:rPr>
              <a:t>=[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'GET'</a:t>
            </a:r>
            <a:r>
              <a:rPr lang="en" sz="2000">
                <a:highlight>
                  <a:srgbClr val="FFFFFF"/>
                </a:highlight>
              </a:rPr>
              <a:t>, 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'POST'</a:t>
            </a:r>
            <a:r>
              <a:rPr lang="en" sz="2000">
                <a:highlight>
                  <a:srgbClr val="FFFFFF"/>
                </a:highlight>
              </a:rPr>
              <a:t>])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80"/>
                </a:solidFill>
                <a:highlight>
                  <a:srgbClr val="FFFFFF"/>
                </a:highlight>
              </a:rPr>
              <a:t>def </a:t>
            </a:r>
            <a:r>
              <a:rPr lang="en" sz="2000">
                <a:highlight>
                  <a:srgbClr val="FFFFFF"/>
                </a:highlight>
              </a:rPr>
              <a:t>display():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</a:t>
            </a:r>
            <a:r>
              <a:rPr b="1" lang="en" sz="2000">
                <a:solidFill>
                  <a:srgbClr val="000080"/>
                </a:solidFill>
                <a:highlight>
                  <a:srgbClr val="FFFFFF"/>
                </a:highlight>
              </a:rPr>
              <a:t>if </a:t>
            </a:r>
            <a:r>
              <a:rPr lang="en" sz="2000">
                <a:highlight>
                  <a:srgbClr val="FFFFFF"/>
                </a:highlight>
              </a:rPr>
              <a:t>request.method == 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"POST"</a:t>
            </a:r>
            <a:r>
              <a:rPr lang="en" sz="2000">
                <a:highlight>
                  <a:srgbClr val="FFFFFF"/>
                </a:highlight>
              </a:rPr>
              <a:t>: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details = request.form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</a:t>
            </a:r>
            <a:r>
              <a:rPr lang="en" sz="2000">
                <a:highlight>
                  <a:schemeClr val="lt1"/>
                </a:highlight>
              </a:rPr>
              <a:t>studentid</a:t>
            </a:r>
            <a:r>
              <a:rPr lang="en" sz="2000">
                <a:highlight>
                  <a:srgbClr val="FFFFFF"/>
                </a:highlight>
              </a:rPr>
              <a:t> = details[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'stuid'</a:t>
            </a:r>
            <a:r>
              <a:rPr lang="en" sz="2000">
                <a:highlight>
                  <a:srgbClr val="FFFFFF"/>
                </a:highlight>
              </a:rPr>
              <a:t>]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cur = mysql.connection.cursor()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cur.execute(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“SELECT name, dept, gpa FROM students WHERE StudentId = '" </a:t>
            </a:r>
            <a:r>
              <a:rPr lang="en" sz="2000">
                <a:highlight>
                  <a:srgbClr val="FFFFFF"/>
                </a:highlight>
              </a:rPr>
              <a:t>+ studentid + 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"'”</a:t>
            </a:r>
            <a:r>
              <a:rPr lang="en" sz="2000">
                <a:highlight>
                  <a:srgbClr val="FFFFFF"/>
                </a:highlight>
              </a:rPr>
              <a:t>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result = cur.fetchall()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</a:rPr>
              <a:t>print</a:t>
            </a:r>
            <a:r>
              <a:rPr lang="en" sz="2000">
                <a:highlight>
                  <a:srgbClr val="FFFFFF"/>
                </a:highlight>
              </a:rPr>
              <a:t>(result)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mysql.connection.commit()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cur.close()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       </a:t>
            </a:r>
            <a:r>
              <a:rPr b="1" lang="en" sz="2000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en" sz="2000">
                <a:highlight>
                  <a:srgbClr val="FFFFFF"/>
                </a:highlight>
              </a:rPr>
              <a:t>render_template(</a:t>
            </a:r>
            <a:r>
              <a:rPr b="1" lang="en" sz="2000">
                <a:solidFill>
                  <a:srgbClr val="008080"/>
                </a:solidFill>
                <a:highlight>
                  <a:srgbClr val="FFFFFF"/>
                </a:highlight>
              </a:rPr>
              <a:t>'xyz.html'</a:t>
            </a:r>
            <a:r>
              <a:rPr lang="en" sz="2000">
                <a:highlight>
                  <a:srgbClr val="FFFFFF"/>
                </a:highlight>
              </a:rPr>
              <a:t>, </a:t>
            </a:r>
            <a:r>
              <a:rPr lang="en" sz="2000">
                <a:solidFill>
                  <a:srgbClr val="660099"/>
                </a:solidFill>
                <a:highlight>
                  <a:srgbClr val="FFFFFF"/>
                </a:highlight>
              </a:rPr>
              <a:t>result </a:t>
            </a:r>
            <a:r>
              <a:rPr lang="en" sz="2000">
                <a:highlight>
                  <a:srgbClr val="FFFFFF"/>
                </a:highlight>
              </a:rPr>
              <a:t>= result)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B2"/>
              </a:solidFill>
              <a:highlight>
                <a:srgbClr val="FFFFFF"/>
              </a:highlight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78575" y="150675"/>
            <a:ext cx="88308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latin typeface="Open Sans"/>
                <a:ea typeface="Open Sans"/>
                <a:cs typeface="Open Sans"/>
                <a:sym typeface="Open Sans"/>
              </a:rPr>
              <a:t>Fetching Data(Select Query)</a:t>
            </a:r>
            <a:endParaRPr b="1" sz="3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/>
          <p:nvPr/>
        </p:nvSpPr>
        <p:spPr>
          <a:xfrm>
            <a:off x="0" y="769675"/>
            <a:ext cx="9144000" cy="43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B2"/>
                </a:solidFill>
                <a:highlight>
                  <a:srgbClr val="FFFFFF"/>
                </a:highlight>
              </a:rPr>
              <a:t>@app.route</a:t>
            </a:r>
            <a:r>
              <a:rPr lang="en" sz="1800">
                <a:highlight>
                  <a:srgbClr val="FFFFFF"/>
                </a:highlight>
              </a:rPr>
              <a:t>(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'/insertvalue'</a:t>
            </a:r>
            <a:r>
              <a:rPr lang="en" sz="1800">
                <a:highlight>
                  <a:srgbClr val="FFFFFF"/>
                </a:highlight>
              </a:rPr>
              <a:t>, </a:t>
            </a:r>
            <a:r>
              <a:rPr lang="en" sz="1800">
                <a:solidFill>
                  <a:srgbClr val="660099"/>
                </a:solidFill>
                <a:highlight>
                  <a:srgbClr val="FFFFFF"/>
                </a:highlight>
              </a:rPr>
              <a:t>methods</a:t>
            </a:r>
            <a:r>
              <a:rPr lang="en" sz="1800">
                <a:highlight>
                  <a:srgbClr val="FFFFFF"/>
                </a:highlight>
              </a:rPr>
              <a:t>=[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'GET'</a:t>
            </a:r>
            <a:r>
              <a:rPr lang="en" sz="1800">
                <a:highlight>
                  <a:srgbClr val="FFFFFF"/>
                </a:highlight>
              </a:rPr>
              <a:t>, 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'POST'</a:t>
            </a:r>
            <a:r>
              <a:rPr lang="en" sz="1800">
                <a:highlight>
                  <a:srgbClr val="FFFFFF"/>
                </a:highlight>
              </a:rPr>
              <a:t>])</a:t>
            </a:r>
            <a:endParaRPr sz="18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80"/>
                </a:solidFill>
                <a:highlight>
                  <a:srgbClr val="FFFFFF"/>
                </a:highlight>
              </a:rPr>
              <a:t>def </a:t>
            </a:r>
            <a:r>
              <a:rPr lang="en" sz="1800">
                <a:highlight>
                  <a:srgbClr val="FFFFFF"/>
                </a:highlight>
              </a:rPr>
              <a:t>insert():</a:t>
            </a:r>
            <a:endParaRPr sz="18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</a:rPr>
              <a:t>   </a:t>
            </a:r>
            <a:r>
              <a:rPr b="1" lang="en" sz="1800">
                <a:solidFill>
                  <a:srgbClr val="000080"/>
                </a:solidFill>
                <a:highlight>
                  <a:srgbClr val="FFFFFF"/>
                </a:highlight>
              </a:rPr>
              <a:t>if </a:t>
            </a:r>
            <a:r>
              <a:rPr lang="en" sz="1800">
                <a:highlight>
                  <a:srgbClr val="FFFFFF"/>
                </a:highlight>
              </a:rPr>
              <a:t>request.method == 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"POST"</a:t>
            </a:r>
            <a:r>
              <a:rPr lang="en" sz="1800">
                <a:highlight>
                  <a:srgbClr val="FFFFFF"/>
                </a:highlight>
              </a:rPr>
              <a:t>:</a:t>
            </a:r>
            <a:endParaRPr sz="18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</a:rPr>
              <a:t>       details = request.form</a:t>
            </a:r>
            <a:endParaRPr sz="1800">
              <a:highlight>
                <a:srgbClr val="FFFFFF"/>
              </a:highlight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</a:rPr>
              <a:t>studentid = details[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'stuid'</a:t>
            </a:r>
            <a:r>
              <a:rPr lang="en" sz="1800">
                <a:highlight>
                  <a:srgbClr val="FFFFFF"/>
                </a:highlight>
              </a:rPr>
              <a:t>]</a:t>
            </a:r>
            <a:endParaRPr sz="1800">
              <a:highlight>
                <a:srgbClr val="FFFFFF"/>
              </a:highlight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</a:rPr>
              <a:t>name = details[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'name'</a:t>
            </a:r>
            <a:r>
              <a:rPr lang="en" sz="1800">
                <a:highlight>
                  <a:srgbClr val="FFFFFF"/>
                </a:highlight>
              </a:rPr>
              <a:t>]</a:t>
            </a:r>
            <a:endParaRPr sz="1800">
              <a:highlight>
                <a:srgbClr val="FFFFFF"/>
              </a:highlight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</a:rPr>
              <a:t>dept = details[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'dept'</a:t>
            </a:r>
            <a:r>
              <a:rPr lang="en" sz="1800">
                <a:highlight>
                  <a:srgbClr val="FFFFFF"/>
                </a:highlight>
              </a:rPr>
              <a:t>]</a:t>
            </a:r>
            <a:endParaRPr sz="1800">
              <a:highlight>
                <a:srgbClr val="FFFFFF"/>
              </a:highlight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</a:rPr>
              <a:t>gpa = details[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'gpa'</a:t>
            </a:r>
            <a:r>
              <a:rPr lang="en" sz="1800">
                <a:highlight>
                  <a:srgbClr val="FFFFFF"/>
                </a:highlight>
              </a:rPr>
              <a:t>]</a:t>
            </a:r>
            <a:endParaRPr sz="18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</a:rPr>
              <a:t>       cur = mysql.connection.cursor()</a:t>
            </a:r>
            <a:endParaRPr sz="18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</a:rPr>
              <a:t>       cur.execute(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"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INSERT INTO students(studentid, name, dept, gpa)  VALUES (%s, %s, %s, %s)"</a:t>
            </a:r>
            <a:r>
              <a:rPr lang="en" sz="1800">
                <a:highlight>
                  <a:srgbClr val="FFFFFF"/>
                </a:highlight>
              </a:rPr>
              <a:t>, (studentid, name, dept, gpa)</a:t>
            </a:r>
            <a:r>
              <a:rPr lang="en" sz="1800">
                <a:highlight>
                  <a:srgbClr val="FFFFFF"/>
                </a:highlight>
              </a:rPr>
              <a:t>)</a:t>
            </a:r>
            <a:endParaRPr sz="18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</a:rPr>
              <a:t>       mysql.connection.commit()</a:t>
            </a:r>
            <a:endParaRPr sz="18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</a:rPr>
              <a:t>       cur.close()</a:t>
            </a:r>
            <a:endParaRPr sz="18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'success'</a:t>
            </a:r>
            <a:endParaRPr b="1" sz="1800">
              <a:solidFill>
                <a:srgbClr val="00808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   </a:t>
            </a:r>
            <a:r>
              <a:rPr b="1" lang="en" sz="1800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en" sz="1800">
                <a:highlight>
                  <a:srgbClr val="FFFFFF"/>
                </a:highlight>
              </a:rPr>
              <a:t>render_template(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</a:rPr>
              <a:t>'index.html'</a:t>
            </a:r>
            <a:r>
              <a:rPr lang="en" sz="1800">
                <a:highlight>
                  <a:srgbClr val="FFFFFF"/>
                </a:highlight>
              </a:rPr>
              <a:t>)</a:t>
            </a:r>
            <a:endParaRPr sz="1800">
              <a:highlight>
                <a:srgbClr val="FFFFFF"/>
              </a:highlight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148400" y="139050"/>
            <a:ext cx="88308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latin typeface="Open Sans"/>
                <a:ea typeface="Open Sans"/>
                <a:cs typeface="Open Sans"/>
                <a:sym typeface="Open Sans"/>
              </a:rPr>
              <a:t>Adding</a:t>
            </a:r>
            <a:r>
              <a:rPr b="1" lang="en" sz="3800">
                <a:latin typeface="Open Sans"/>
                <a:ea typeface="Open Sans"/>
                <a:cs typeface="Open Sans"/>
                <a:sym typeface="Open Sans"/>
              </a:rPr>
              <a:t> Data(Insert Query)</a:t>
            </a:r>
            <a:endParaRPr b="1" sz="3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